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
  </p:notesMasterIdLst>
  <p:sldIdLst>
    <p:sldId id="256" r:id="rId2"/>
    <p:sldId id="257" r:id="rId3"/>
    <p:sldId id="258" r:id="rId4"/>
    <p:sldId id="259" r:id="rId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9898"/>
    <a:srgbClr val="A7CDE2"/>
    <a:srgbClr val="1C78B4"/>
    <a:srgbClr val="E21F26"/>
    <a:srgbClr val="36A0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30"/>
    <p:restoredTop sz="94676"/>
  </p:normalViewPr>
  <p:slideViewPr>
    <p:cSldViewPr snapToGrid="0" snapToObjects="1">
      <p:cViewPr>
        <p:scale>
          <a:sx n="74" d="100"/>
          <a:sy n="74" d="100"/>
        </p:scale>
        <p:origin x="-128" y="248"/>
      </p:cViewPr>
      <p:guideLst>
        <p:guide orient="horz" pos="3216"/>
        <p:guide pos="576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167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EA778-7819-C844-B7EF-4C1BAE77ADC4}" type="datetimeFigureOut">
              <a:rPr lang="en-US" smtClean="0"/>
              <a:t>5/12/19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614021-52E9-CB4A-8318-F8D72269242D}" type="slidenum">
              <a:rPr lang="en-US" smtClean="0"/>
              <a:t>‹#›</a:t>
            </a:fld>
            <a:endParaRPr lang="en-US"/>
          </a:p>
        </p:txBody>
      </p:sp>
    </p:spTree>
    <p:extLst>
      <p:ext uri="{BB962C8B-B14F-4D97-AF65-F5344CB8AC3E}">
        <p14:creationId xmlns:p14="http://schemas.microsoft.com/office/powerpoint/2010/main" val="1837686863"/>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14021-52E9-CB4A-8318-F8D72269242D}" type="slidenum">
              <a:rPr lang="en-US" smtClean="0"/>
              <a:t>1</a:t>
            </a:fld>
            <a:endParaRPr lang="en-US"/>
          </a:p>
        </p:txBody>
      </p:sp>
    </p:spTree>
    <p:extLst>
      <p:ext uri="{BB962C8B-B14F-4D97-AF65-F5344CB8AC3E}">
        <p14:creationId xmlns:p14="http://schemas.microsoft.com/office/powerpoint/2010/main" val="319151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a:t>
            </a:r>
          </a:p>
        </p:txBody>
      </p:sp>
      <p:sp>
        <p:nvSpPr>
          <p:cNvPr id="4" name="Slide Number Placeholder 3"/>
          <p:cNvSpPr>
            <a:spLocks noGrp="1"/>
          </p:cNvSpPr>
          <p:nvPr>
            <p:ph type="sldNum" sz="quarter" idx="5"/>
          </p:nvPr>
        </p:nvSpPr>
        <p:spPr/>
        <p:txBody>
          <a:bodyPr/>
          <a:lstStyle/>
          <a:p>
            <a:fld id="{29614021-52E9-CB4A-8318-F8D72269242D}" type="slidenum">
              <a:rPr lang="en-US" smtClean="0"/>
              <a:t>2</a:t>
            </a:fld>
            <a:endParaRPr lang="en-US"/>
          </a:p>
        </p:txBody>
      </p:sp>
    </p:spTree>
    <p:extLst>
      <p:ext uri="{BB962C8B-B14F-4D97-AF65-F5344CB8AC3E}">
        <p14:creationId xmlns:p14="http://schemas.microsoft.com/office/powerpoint/2010/main" val="2923756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a:t>
            </a:r>
          </a:p>
        </p:txBody>
      </p:sp>
      <p:sp>
        <p:nvSpPr>
          <p:cNvPr id="4" name="Slide Number Placeholder 3"/>
          <p:cNvSpPr>
            <a:spLocks noGrp="1"/>
          </p:cNvSpPr>
          <p:nvPr>
            <p:ph type="sldNum" sz="quarter" idx="5"/>
          </p:nvPr>
        </p:nvSpPr>
        <p:spPr/>
        <p:txBody>
          <a:bodyPr/>
          <a:lstStyle/>
          <a:p>
            <a:fld id="{29614021-52E9-CB4A-8318-F8D72269242D}" type="slidenum">
              <a:rPr lang="en-US" smtClean="0"/>
              <a:t>3</a:t>
            </a:fld>
            <a:endParaRPr lang="en-US"/>
          </a:p>
        </p:txBody>
      </p:sp>
    </p:spTree>
    <p:extLst>
      <p:ext uri="{BB962C8B-B14F-4D97-AF65-F5344CB8AC3E}">
        <p14:creationId xmlns:p14="http://schemas.microsoft.com/office/powerpoint/2010/main" val="2148554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a:t>
            </a:r>
          </a:p>
        </p:txBody>
      </p:sp>
      <p:sp>
        <p:nvSpPr>
          <p:cNvPr id="4" name="Slide Number Placeholder 3"/>
          <p:cNvSpPr>
            <a:spLocks noGrp="1"/>
          </p:cNvSpPr>
          <p:nvPr>
            <p:ph type="sldNum" sz="quarter" idx="5"/>
          </p:nvPr>
        </p:nvSpPr>
        <p:spPr/>
        <p:txBody>
          <a:bodyPr/>
          <a:lstStyle/>
          <a:p>
            <a:fld id="{29614021-52E9-CB4A-8318-F8D72269242D}" type="slidenum">
              <a:rPr lang="en-US" smtClean="0"/>
              <a:t>4</a:t>
            </a:fld>
            <a:endParaRPr lang="en-US"/>
          </a:p>
        </p:txBody>
      </p:sp>
    </p:spTree>
    <p:extLst>
      <p:ext uri="{BB962C8B-B14F-4D97-AF65-F5344CB8AC3E}">
        <p14:creationId xmlns:p14="http://schemas.microsoft.com/office/powerpoint/2010/main" val="199620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8AFBDB-8D58-854A-A144-FEDD31C73D75}"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699229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AFBDB-8D58-854A-A144-FEDD31C73D75}"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252096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AFBDB-8D58-854A-A144-FEDD31C73D75}"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112428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AFBDB-8D58-854A-A144-FEDD31C73D75}"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420194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AFBDB-8D58-854A-A144-FEDD31C73D75}" type="datetimeFigureOut">
              <a:rPr lang="en-U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1475297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8AFBDB-8D58-854A-A144-FEDD31C73D75}" type="datetimeFigureOut">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104712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8AFBDB-8D58-854A-A144-FEDD31C73D75}" type="datetimeFigureOut">
              <a:rPr lang="en-US" smtClean="0"/>
              <a:t>5/11/19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296868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8AFBDB-8D58-854A-A144-FEDD31C73D75}" type="datetimeFigureOut">
              <a:rPr lang="en-US" smtClean="0"/>
              <a:t>5/11/19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654119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AFBDB-8D58-854A-A144-FEDD31C73D75}" type="datetimeFigureOut">
              <a:rPr lang="en-US" smtClean="0"/>
              <a:t>5/11/19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290706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0C8AFBDB-8D58-854A-A144-FEDD31C73D75}" type="datetimeFigureOut">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77788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0C8AFBDB-8D58-854A-A144-FEDD31C73D75}" type="datetimeFigureOut">
              <a:rPr lang="en-U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C61965-3B18-C24B-A0A1-F07ABDEC8857}" type="slidenum">
              <a:rPr lang="en-US" smtClean="0"/>
              <a:t>‹#›</a:t>
            </a:fld>
            <a:endParaRPr lang="en-US"/>
          </a:p>
        </p:txBody>
      </p:sp>
    </p:spTree>
    <p:extLst>
      <p:ext uri="{BB962C8B-B14F-4D97-AF65-F5344CB8AC3E}">
        <p14:creationId xmlns:p14="http://schemas.microsoft.com/office/powerpoint/2010/main" val="1013458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0C8AFBDB-8D58-854A-A144-FEDD31C73D75}" type="datetimeFigureOut">
              <a:rPr lang="en-US" smtClean="0"/>
              <a:t>5/11/19</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87C61965-3B18-C24B-A0A1-F07ABDEC8857}" type="slidenum">
              <a:rPr lang="en-US" smtClean="0"/>
              <a:t>‹#›</a:t>
            </a:fld>
            <a:endParaRPr lang="en-US"/>
          </a:p>
        </p:txBody>
      </p:sp>
    </p:spTree>
    <p:extLst>
      <p:ext uri="{BB962C8B-B14F-4D97-AF65-F5344CB8AC3E}">
        <p14:creationId xmlns:p14="http://schemas.microsoft.com/office/powerpoint/2010/main" val="3413434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 Id="rId9" Type="http://schemas.openxmlformats.org/officeDocument/2006/relationships/image" Target="../media/image7.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ECC983F-0D53-F640-AFCC-ADF438BBD7D9}"/>
              </a:ext>
            </a:extLst>
          </p:cNvPr>
          <p:cNvSpPr>
            <a:spLocks noGrp="1"/>
          </p:cNvSpPr>
          <p:nvPr>
            <p:ph type="subTitle" idx="1"/>
          </p:nvPr>
        </p:nvSpPr>
        <p:spPr>
          <a:xfrm>
            <a:off x="459095" y="1938361"/>
            <a:ext cx="3112241" cy="1860290"/>
          </a:xfrm>
        </p:spPr>
        <p:txBody>
          <a:bodyPr>
            <a:normAutofit/>
          </a:bodyPr>
          <a:lstStyle/>
          <a:p>
            <a:r>
              <a:rPr lang="en-US" sz="2400" dirty="0"/>
              <a:t>Goal</a:t>
            </a:r>
          </a:p>
          <a:p>
            <a:pPr algn="l"/>
            <a:r>
              <a:rPr lang="en-US" sz="1600" dirty="0"/>
              <a:t>Our goal is to replicate the hierarchical clustering analysis from Johansson et al.</a:t>
            </a:r>
            <a:r>
              <a:rPr lang="en-US" sz="1600" baseline="30000" dirty="0"/>
              <a:t>†</a:t>
            </a:r>
            <a:r>
              <a:rPr lang="en-US" sz="1600" dirty="0"/>
              <a:t> in Figure 1.</a:t>
            </a:r>
          </a:p>
        </p:txBody>
      </p:sp>
      <p:sp>
        <p:nvSpPr>
          <p:cNvPr id="6" name="Subtitle 2">
            <a:extLst>
              <a:ext uri="{FF2B5EF4-FFF2-40B4-BE49-F238E27FC236}">
                <a16:creationId xmlns:a16="http://schemas.microsoft.com/office/drawing/2014/main" id="{4DBC5D4F-D235-C140-8712-28690885DC5B}"/>
              </a:ext>
            </a:extLst>
          </p:cNvPr>
          <p:cNvSpPr txBox="1">
            <a:spLocks/>
          </p:cNvSpPr>
          <p:nvPr/>
        </p:nvSpPr>
        <p:spPr>
          <a:xfrm>
            <a:off x="419980" y="3728694"/>
            <a:ext cx="3112241" cy="6051410"/>
          </a:xfrm>
          <a:prstGeom prst="rect">
            <a:avLst/>
          </a:prstGeom>
        </p:spPr>
        <p:txBody>
          <a:bodyPr vert="horz" lIns="91440" tIns="45720" rIns="91440" bIns="45720" rtlCol="0">
            <a:normAutofit lnSpcReduction="10000"/>
          </a:bodyPr>
          <a:lstStyle>
            <a:lvl1pPr marL="0" indent="0" algn="ctr"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sz="2400" dirty="0"/>
              <a:t>Background</a:t>
            </a:r>
          </a:p>
          <a:p>
            <a:pPr algn="l"/>
            <a:r>
              <a:rPr lang="en-US" sz="1600" dirty="0"/>
              <a:t>Many cancer treatments have been specific to the affected organ rather than the genomic make-up of the cancerous tumors. However, tumors often behave according to their gene expressions. With the goal of developing organ-specific treatments, significant research has been tone to identify which are relevant to the likelihood that a tumor will metastasize (spread to other organs).</a:t>
            </a:r>
          </a:p>
          <a:p>
            <a:pPr algn="l"/>
            <a:r>
              <a:rPr lang="en-US" sz="1600" dirty="0"/>
              <a:t>PAM50, a result of extensive research, is a set of 50 genes that characterize five subtypes of breast cancer tumors: Basal-like, HER2, Luminal A, Luminal B, and Normal-like. Johansson et al.</a:t>
            </a:r>
            <a:r>
              <a:rPr lang="en-US" sz="1600" baseline="30000" dirty="0"/>
              <a:t>†</a:t>
            </a:r>
            <a:r>
              <a:rPr lang="en-US" sz="1600" dirty="0"/>
              <a:t> considered gene expression for 45 tumors from the Oslo2 study set. They used unsupervised hierarchical learning on the available 37 (of 50) PAM50 genes to characterize subtypes.</a:t>
            </a:r>
          </a:p>
        </p:txBody>
      </p:sp>
      <p:sp>
        <p:nvSpPr>
          <p:cNvPr id="7" name="Subtitle 2">
            <a:extLst>
              <a:ext uri="{FF2B5EF4-FFF2-40B4-BE49-F238E27FC236}">
                <a16:creationId xmlns:a16="http://schemas.microsoft.com/office/drawing/2014/main" id="{D3A5110D-F752-734E-89A3-DECD33F16B69}"/>
              </a:ext>
            </a:extLst>
          </p:cNvPr>
          <p:cNvSpPr txBox="1">
            <a:spLocks/>
          </p:cNvSpPr>
          <p:nvPr/>
        </p:nvSpPr>
        <p:spPr>
          <a:xfrm>
            <a:off x="3993885" y="6837608"/>
            <a:ext cx="3869487" cy="556272"/>
          </a:xfrm>
          <a:prstGeom prst="rect">
            <a:avLst/>
          </a:prstGeom>
        </p:spPr>
        <p:txBody>
          <a:bodyPr vert="horz" lIns="91440" tIns="45720" rIns="91440" bIns="45720" rtlCol="0">
            <a:normAutofit/>
          </a:bodyPr>
          <a:lstStyle>
            <a:lvl1pPr marL="0" indent="0" algn="ctr"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sz="2400" dirty="0"/>
              <a:t>Algorithm</a:t>
            </a:r>
          </a:p>
        </p:txBody>
      </p:sp>
      <p:sp>
        <p:nvSpPr>
          <p:cNvPr id="8" name="Subtitle 2">
            <a:extLst>
              <a:ext uri="{FF2B5EF4-FFF2-40B4-BE49-F238E27FC236}">
                <a16:creationId xmlns:a16="http://schemas.microsoft.com/office/drawing/2014/main" id="{6CFB8301-02AF-8C49-B9BC-34F37A813C25}"/>
              </a:ext>
            </a:extLst>
          </p:cNvPr>
          <p:cNvSpPr txBox="1">
            <a:spLocks/>
          </p:cNvSpPr>
          <p:nvPr/>
        </p:nvSpPr>
        <p:spPr>
          <a:xfrm>
            <a:off x="8354560" y="2025224"/>
            <a:ext cx="4657546" cy="3031682"/>
          </a:xfrm>
          <a:prstGeom prst="rect">
            <a:avLst/>
          </a:prstGeom>
        </p:spPr>
        <p:txBody>
          <a:bodyPr vert="horz" lIns="91440" tIns="45720" rIns="91440" bIns="45720" rtlCol="0">
            <a:normAutofit/>
          </a:bodyPr>
          <a:lstStyle>
            <a:lvl1pPr marL="0" indent="0" algn="ctr"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r>
              <a:rPr lang="en-US" sz="2400" dirty="0"/>
              <a:t>Experiment</a:t>
            </a:r>
          </a:p>
          <a:p>
            <a:pPr algn="l"/>
            <a:r>
              <a:rPr lang="en-US" sz="1600" dirty="0"/>
              <a:t>We use hierarchical clustering on the 37 available genes. Whereas Johansson et al.</a:t>
            </a:r>
            <a:r>
              <a:rPr lang="en-US" sz="1600" baseline="30000" dirty="0"/>
              <a:t>†</a:t>
            </a:r>
            <a:r>
              <a:rPr lang="en-US" sz="1600" dirty="0"/>
              <a:t> utilized unsupervised clustering, we compare and contrast single, complete, and average distance techniques.</a:t>
            </a:r>
          </a:p>
          <a:p>
            <a:pPr algn="l"/>
            <a:r>
              <a:rPr lang="en-US" sz="1600" dirty="0"/>
              <a:t>The two-way clustering analysis naturally lends itself to two metrics. One measure of success is how closely tumor clusters match (previously computed) PAM50 subtype. The other measure is the (subjective) recognition of patterns in the heatmap.</a:t>
            </a:r>
          </a:p>
        </p:txBody>
      </p:sp>
      <p:sp>
        <p:nvSpPr>
          <p:cNvPr id="16" name="Subtitle 2">
            <a:extLst>
              <a:ext uri="{FF2B5EF4-FFF2-40B4-BE49-F238E27FC236}">
                <a16:creationId xmlns:a16="http://schemas.microsoft.com/office/drawing/2014/main" id="{F8FBEDEB-1E2F-574B-83CC-B8F6F7C3197F}"/>
              </a:ext>
            </a:extLst>
          </p:cNvPr>
          <p:cNvSpPr txBox="1">
            <a:spLocks/>
          </p:cNvSpPr>
          <p:nvPr/>
        </p:nvSpPr>
        <p:spPr>
          <a:xfrm>
            <a:off x="3993886" y="7336597"/>
            <a:ext cx="3869486" cy="2144295"/>
          </a:xfrm>
          <a:prstGeom prst="rect">
            <a:avLst/>
          </a:prstGeom>
          <a:solidFill>
            <a:schemeClr val="bg2">
              <a:lumMod val="90000"/>
            </a:schemeClr>
          </a:solidFill>
        </p:spPr>
        <p:txBody>
          <a:bodyPr vert="horz" lIns="91440" tIns="45720" rIns="91440" bIns="45720" rtlCol="0" anchor="ctr">
            <a:normAutofit/>
          </a:bodyPr>
          <a:lstStyle>
            <a:lvl1pPr marL="0" indent="0" algn="ctr" defTabSz="1371600" rtl="0" eaLnBrk="1" latinLnBrk="0" hangingPunct="1">
              <a:lnSpc>
                <a:spcPct val="90000"/>
              </a:lnSpc>
              <a:spcBef>
                <a:spcPts val="1500"/>
              </a:spcBef>
              <a:buFont typeface="Arial" panose="020B0604020202020204" pitchFamily="34" charset="0"/>
              <a:buNone/>
              <a:defRPr sz="3600" kern="1200">
                <a:solidFill>
                  <a:schemeClr val="tx1"/>
                </a:solidFill>
                <a:latin typeface="+mn-lt"/>
                <a:ea typeface="+mn-ea"/>
                <a:cs typeface="+mn-cs"/>
              </a:defRPr>
            </a:lvl1pPr>
            <a:lvl2pPr marL="685800" indent="0" algn="ctr" defTabSz="1371600" rtl="0" eaLnBrk="1" latinLnBrk="0" hangingPunct="1">
              <a:lnSpc>
                <a:spcPct val="90000"/>
              </a:lnSpc>
              <a:spcBef>
                <a:spcPts val="750"/>
              </a:spcBef>
              <a:buFont typeface="Arial" panose="020B0604020202020204" pitchFamily="34" charset="0"/>
              <a:buNone/>
              <a:defRPr sz="3000" kern="1200">
                <a:solidFill>
                  <a:schemeClr val="tx1"/>
                </a:solidFill>
                <a:latin typeface="+mn-lt"/>
                <a:ea typeface="+mn-ea"/>
                <a:cs typeface="+mn-cs"/>
              </a:defRPr>
            </a:lvl2pPr>
            <a:lvl3pPr marL="1371600" indent="0" algn="ctr" defTabSz="1371600" rtl="0" eaLnBrk="1" latinLnBrk="0" hangingPunct="1">
              <a:lnSpc>
                <a:spcPct val="90000"/>
              </a:lnSpc>
              <a:spcBef>
                <a:spcPts val="750"/>
              </a:spcBef>
              <a:buFont typeface="Arial" panose="020B0604020202020204" pitchFamily="34" charset="0"/>
              <a:buNone/>
              <a:defRPr sz="2700" kern="1200">
                <a:solidFill>
                  <a:schemeClr val="tx1"/>
                </a:solidFill>
                <a:latin typeface="+mn-lt"/>
                <a:ea typeface="+mn-ea"/>
                <a:cs typeface="+mn-cs"/>
              </a:defRPr>
            </a:lvl3pPr>
            <a:lvl4pPr marL="2057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4pPr>
            <a:lvl5pPr marL="27432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5pPr>
            <a:lvl6pPr marL="34290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6pPr>
            <a:lvl7pPr marL="41148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7pPr>
            <a:lvl8pPr marL="48006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8pPr>
            <a:lvl9pPr marL="5486400" indent="0" algn="ctr" defTabSz="1371600" rtl="0" eaLnBrk="1" latinLnBrk="0" hangingPunct="1">
              <a:lnSpc>
                <a:spcPct val="90000"/>
              </a:lnSpc>
              <a:spcBef>
                <a:spcPts val="750"/>
              </a:spcBef>
              <a:buFont typeface="Arial" panose="020B0604020202020204" pitchFamily="34" charset="0"/>
              <a:buNone/>
              <a:defRPr sz="2400" kern="1200">
                <a:solidFill>
                  <a:schemeClr val="tx1"/>
                </a:solidFill>
                <a:latin typeface="+mn-lt"/>
                <a:ea typeface="+mn-ea"/>
                <a:cs typeface="+mn-cs"/>
              </a:defRPr>
            </a:lvl9pPr>
          </a:lstStyle>
          <a:p>
            <a:pPr algn="l">
              <a:lnSpc>
                <a:spcPts val="500"/>
              </a:lnSpc>
            </a:pPr>
            <a:r>
              <a:rPr lang="en-US" sz="1600" b="1" dirty="0" err="1"/>
              <a:t>HierarchicalClustering</a:t>
            </a:r>
            <a:r>
              <a:rPr lang="en-US" sz="1600" dirty="0"/>
              <a:t>(data, n, method)</a:t>
            </a:r>
          </a:p>
          <a:p>
            <a:pPr algn="l">
              <a:lnSpc>
                <a:spcPts val="500"/>
              </a:lnSpc>
            </a:pPr>
            <a:r>
              <a:rPr lang="en-US" sz="1600" dirty="0"/>
              <a:t>  clusters = n lists each of a single data point</a:t>
            </a:r>
          </a:p>
          <a:p>
            <a:pPr algn="l">
              <a:lnSpc>
                <a:spcPts val="500"/>
              </a:lnSpc>
            </a:pPr>
            <a:r>
              <a:rPr lang="en-US" sz="1600" dirty="0"/>
              <a:t>  </a:t>
            </a:r>
            <a:r>
              <a:rPr lang="en-US" sz="1600" b="1" dirty="0"/>
              <a:t>while</a:t>
            </a:r>
            <a:r>
              <a:rPr lang="en-US" sz="1600" dirty="0"/>
              <a:t> |clusters| &gt; 1</a:t>
            </a:r>
          </a:p>
          <a:p>
            <a:pPr algn="l">
              <a:lnSpc>
                <a:spcPts val="500"/>
              </a:lnSpc>
            </a:pPr>
            <a:r>
              <a:rPr lang="en-US" sz="1600" dirty="0"/>
              <a:t>    Ci, </a:t>
            </a:r>
            <a:r>
              <a:rPr lang="en-US" sz="1600" dirty="0" err="1"/>
              <a:t>Cj</a:t>
            </a:r>
            <a:r>
              <a:rPr lang="en-US" sz="1600" dirty="0"/>
              <a:t> = closest clusters using method</a:t>
            </a:r>
          </a:p>
          <a:p>
            <a:pPr algn="l">
              <a:lnSpc>
                <a:spcPts val="500"/>
              </a:lnSpc>
            </a:pPr>
            <a:r>
              <a:rPr lang="en-US" sz="1600" dirty="0"/>
              <a:t>    remove Ci, </a:t>
            </a:r>
            <a:r>
              <a:rPr lang="en-US" sz="1600" dirty="0" err="1"/>
              <a:t>Cj</a:t>
            </a:r>
            <a:r>
              <a:rPr lang="en-US" sz="1600" dirty="0"/>
              <a:t> from clusters</a:t>
            </a:r>
          </a:p>
          <a:p>
            <a:pPr algn="l">
              <a:lnSpc>
                <a:spcPts val="500"/>
              </a:lnSpc>
            </a:pPr>
            <a:r>
              <a:rPr lang="en-US" sz="1600" dirty="0"/>
              <a:t>    add Ci + </a:t>
            </a:r>
            <a:r>
              <a:rPr lang="en-US" sz="1600" dirty="0" err="1"/>
              <a:t>Cj</a:t>
            </a:r>
            <a:r>
              <a:rPr lang="en-US" sz="1600" dirty="0"/>
              <a:t> to clusters</a:t>
            </a:r>
          </a:p>
          <a:p>
            <a:pPr algn="l">
              <a:lnSpc>
                <a:spcPts val="500"/>
              </a:lnSpc>
            </a:pPr>
            <a:r>
              <a:rPr lang="en-US" sz="1600" dirty="0"/>
              <a:t>  </a:t>
            </a:r>
            <a:r>
              <a:rPr lang="en-US" sz="1600" b="1" dirty="0"/>
              <a:t>return</a:t>
            </a:r>
            <a:r>
              <a:rPr lang="en-US" sz="1600" dirty="0"/>
              <a:t> clusters</a:t>
            </a:r>
          </a:p>
        </p:txBody>
      </p:sp>
      <p:pic>
        <p:nvPicPr>
          <p:cNvPr id="18" name="Picture 17">
            <a:extLst>
              <a:ext uri="{FF2B5EF4-FFF2-40B4-BE49-F238E27FC236}">
                <a16:creationId xmlns:a16="http://schemas.microsoft.com/office/drawing/2014/main" id="{829CFA28-8B6C-424F-A7FC-B8DB8A303AC4}"/>
              </a:ext>
            </a:extLst>
          </p:cNvPr>
          <p:cNvPicPr>
            <a:picLocks noChangeAspect="1"/>
          </p:cNvPicPr>
          <p:nvPr/>
        </p:nvPicPr>
        <p:blipFill rotWithShape="1">
          <a:blip r:embed="rId3"/>
          <a:srcRect l="44673" t="7917" r="20223" b="68173"/>
          <a:stretch/>
        </p:blipFill>
        <p:spPr>
          <a:xfrm>
            <a:off x="3924631" y="2906231"/>
            <a:ext cx="4199957" cy="3759779"/>
          </a:xfrm>
          <a:prstGeom prst="rect">
            <a:avLst/>
          </a:prstGeom>
        </p:spPr>
      </p:pic>
      <p:sp>
        <p:nvSpPr>
          <p:cNvPr id="23" name="Title 1">
            <a:extLst>
              <a:ext uri="{FF2B5EF4-FFF2-40B4-BE49-F238E27FC236}">
                <a16:creationId xmlns:a16="http://schemas.microsoft.com/office/drawing/2014/main" id="{D0E32599-8277-3844-AFD7-FD2062EB5AD3}"/>
              </a:ext>
            </a:extLst>
          </p:cNvPr>
          <p:cNvSpPr txBox="1">
            <a:spLocks/>
          </p:cNvSpPr>
          <p:nvPr/>
        </p:nvSpPr>
        <p:spPr>
          <a:xfrm>
            <a:off x="2792688" y="-173871"/>
            <a:ext cx="12230261" cy="1860289"/>
          </a:xfrm>
          <a:prstGeom prst="rect">
            <a:avLst/>
          </a:prstGeom>
        </p:spPr>
        <p:txBody>
          <a:bodyPr vert="horz" lIns="91440" tIns="45720" rIns="91440" bIns="45720" rtlCol="0" anchor="b">
            <a:normAutofit/>
          </a:bodyPr>
          <a:lstStyle>
            <a:lvl1pPr algn="ctr" defTabSz="1371600" rtl="0" eaLnBrk="1" latinLnBrk="0" hangingPunct="1">
              <a:lnSpc>
                <a:spcPct val="90000"/>
              </a:lnSpc>
              <a:spcBef>
                <a:spcPct val="0"/>
              </a:spcBef>
              <a:buNone/>
              <a:defRPr sz="9000" kern="1200">
                <a:solidFill>
                  <a:schemeClr val="tx1"/>
                </a:solidFill>
                <a:latin typeface="+mj-lt"/>
                <a:ea typeface="+mj-ea"/>
                <a:cs typeface="+mj-cs"/>
              </a:defRPr>
            </a:lvl1pPr>
          </a:lstStyle>
          <a:p>
            <a:r>
              <a:rPr lang="en-US" sz="4800" dirty="0"/>
              <a:t>Hierarchical Clustering of Cancerous Tumors</a:t>
            </a:r>
            <a:br>
              <a:rPr lang="en-US" sz="6000" dirty="0"/>
            </a:br>
            <a:r>
              <a:rPr lang="en-US" sz="3200" dirty="0"/>
              <a:t>R. Teal Witter ‘20</a:t>
            </a:r>
            <a:br>
              <a:rPr lang="en-US" sz="3600" dirty="0"/>
            </a:br>
            <a:r>
              <a:rPr lang="en-US" sz="2400" dirty="0"/>
              <a:t>Middlebury College</a:t>
            </a:r>
          </a:p>
        </p:txBody>
      </p:sp>
      <p:pic>
        <p:nvPicPr>
          <p:cNvPr id="30" name="Picture 29">
            <a:extLst>
              <a:ext uri="{FF2B5EF4-FFF2-40B4-BE49-F238E27FC236}">
                <a16:creationId xmlns:a16="http://schemas.microsoft.com/office/drawing/2014/main" id="{8599B3B8-644E-8C47-9CA8-49A86A5E264D}"/>
              </a:ext>
            </a:extLst>
          </p:cNvPr>
          <p:cNvPicPr>
            <a:picLocks noChangeAspect="1"/>
          </p:cNvPicPr>
          <p:nvPr/>
        </p:nvPicPr>
        <p:blipFill rotWithShape="1">
          <a:blip r:embed="rId4"/>
          <a:srcRect l="34902" t="8586" r="20421" b="14812"/>
          <a:stretch/>
        </p:blipFill>
        <p:spPr>
          <a:xfrm>
            <a:off x="8255783" y="5828049"/>
            <a:ext cx="4323282" cy="4169573"/>
          </a:xfrm>
          <a:prstGeom prst="rect">
            <a:avLst/>
          </a:prstGeom>
        </p:spPr>
      </p:pic>
      <p:pic>
        <p:nvPicPr>
          <p:cNvPr id="31" name="Picture 30">
            <a:extLst>
              <a:ext uri="{FF2B5EF4-FFF2-40B4-BE49-F238E27FC236}">
                <a16:creationId xmlns:a16="http://schemas.microsoft.com/office/drawing/2014/main" id="{093505A8-6DD6-8542-871A-79355A0C1959}"/>
              </a:ext>
            </a:extLst>
          </p:cNvPr>
          <p:cNvPicPr>
            <a:picLocks noChangeAspect="1"/>
          </p:cNvPicPr>
          <p:nvPr/>
        </p:nvPicPr>
        <p:blipFill rotWithShape="1">
          <a:blip r:embed="rId5"/>
          <a:srcRect l="79795" t="8873" r="9946" b="86074"/>
          <a:stretch/>
        </p:blipFill>
        <p:spPr>
          <a:xfrm>
            <a:off x="3545450" y="2043201"/>
            <a:ext cx="1643451" cy="1063754"/>
          </a:xfrm>
          <a:prstGeom prst="rect">
            <a:avLst/>
          </a:prstGeom>
        </p:spPr>
      </p:pic>
      <p:sp>
        <p:nvSpPr>
          <p:cNvPr id="33" name="TextBox 32">
            <a:extLst>
              <a:ext uri="{FF2B5EF4-FFF2-40B4-BE49-F238E27FC236}">
                <a16:creationId xmlns:a16="http://schemas.microsoft.com/office/drawing/2014/main" id="{D4DDC4D3-EB96-5144-8C17-BA59E152F630}"/>
              </a:ext>
            </a:extLst>
          </p:cNvPr>
          <p:cNvSpPr txBox="1"/>
          <p:nvPr/>
        </p:nvSpPr>
        <p:spPr>
          <a:xfrm>
            <a:off x="5203307" y="2171300"/>
            <a:ext cx="940633" cy="307777"/>
          </a:xfrm>
          <a:prstGeom prst="rect">
            <a:avLst/>
          </a:prstGeom>
          <a:noFill/>
        </p:spPr>
        <p:txBody>
          <a:bodyPr wrap="square" rtlCol="0">
            <a:spAutoFit/>
          </a:bodyPr>
          <a:lstStyle/>
          <a:p>
            <a:r>
              <a:rPr lang="en-US" sz="1400" dirty="0"/>
              <a:t>Figure 1.</a:t>
            </a:r>
          </a:p>
        </p:txBody>
      </p:sp>
      <p:pic>
        <p:nvPicPr>
          <p:cNvPr id="34" name="Picture 33">
            <a:extLst>
              <a:ext uri="{FF2B5EF4-FFF2-40B4-BE49-F238E27FC236}">
                <a16:creationId xmlns:a16="http://schemas.microsoft.com/office/drawing/2014/main" id="{2F386B77-C810-BB49-BF36-0AF280C1D774}"/>
              </a:ext>
            </a:extLst>
          </p:cNvPr>
          <p:cNvPicPr>
            <a:picLocks noChangeAspect="1"/>
          </p:cNvPicPr>
          <p:nvPr/>
        </p:nvPicPr>
        <p:blipFill rotWithShape="1">
          <a:blip r:embed="rId3"/>
          <a:srcRect l="54918" t="31698" r="28895" b="65157"/>
          <a:stretch/>
        </p:blipFill>
        <p:spPr>
          <a:xfrm>
            <a:off x="6124120" y="2141870"/>
            <a:ext cx="1993505" cy="509073"/>
          </a:xfrm>
          <a:prstGeom prst="rect">
            <a:avLst/>
          </a:prstGeom>
        </p:spPr>
      </p:pic>
      <p:pic>
        <p:nvPicPr>
          <p:cNvPr id="38" name="Picture 37">
            <a:extLst>
              <a:ext uri="{FF2B5EF4-FFF2-40B4-BE49-F238E27FC236}">
                <a16:creationId xmlns:a16="http://schemas.microsoft.com/office/drawing/2014/main" id="{D85BD977-AB78-7442-BF33-9784C0261C65}"/>
              </a:ext>
            </a:extLst>
          </p:cNvPr>
          <p:cNvPicPr>
            <a:picLocks noChangeAspect="1"/>
          </p:cNvPicPr>
          <p:nvPr/>
        </p:nvPicPr>
        <p:blipFill rotWithShape="1">
          <a:blip r:embed="rId6"/>
          <a:srcRect l="25043" t="4022" r="30690" b="15439"/>
          <a:stretch/>
        </p:blipFill>
        <p:spPr>
          <a:xfrm>
            <a:off x="13140793" y="1050781"/>
            <a:ext cx="3986593" cy="4079977"/>
          </a:xfrm>
          <a:prstGeom prst="rect">
            <a:avLst/>
          </a:prstGeom>
        </p:spPr>
      </p:pic>
      <p:sp>
        <p:nvSpPr>
          <p:cNvPr id="39" name="TextBox 38">
            <a:extLst>
              <a:ext uri="{FF2B5EF4-FFF2-40B4-BE49-F238E27FC236}">
                <a16:creationId xmlns:a16="http://schemas.microsoft.com/office/drawing/2014/main" id="{86E74CA2-3AAB-C147-84EE-6C4870F58F0E}"/>
              </a:ext>
            </a:extLst>
          </p:cNvPr>
          <p:cNvSpPr txBox="1"/>
          <p:nvPr/>
        </p:nvSpPr>
        <p:spPr>
          <a:xfrm>
            <a:off x="8436783" y="5097471"/>
            <a:ext cx="4568896" cy="738664"/>
          </a:xfrm>
          <a:prstGeom prst="rect">
            <a:avLst/>
          </a:prstGeom>
          <a:noFill/>
        </p:spPr>
        <p:txBody>
          <a:bodyPr wrap="square" rtlCol="0">
            <a:spAutoFit/>
          </a:bodyPr>
          <a:lstStyle/>
          <a:p>
            <a:r>
              <a:rPr lang="en-US" sz="1400" dirty="0"/>
              <a:t>Figure 2: Single. Typical “chaining” behavior. Normal, Luminal A, and Luminal B are well-clustered. Only one protein abundant group.</a:t>
            </a:r>
          </a:p>
        </p:txBody>
      </p:sp>
      <p:pic>
        <p:nvPicPr>
          <p:cNvPr id="40" name="Picture 39">
            <a:extLst>
              <a:ext uri="{FF2B5EF4-FFF2-40B4-BE49-F238E27FC236}">
                <a16:creationId xmlns:a16="http://schemas.microsoft.com/office/drawing/2014/main" id="{DE18BD95-5040-0E4F-8B93-F7D3B3040387}"/>
              </a:ext>
            </a:extLst>
          </p:cNvPr>
          <p:cNvPicPr>
            <a:picLocks noChangeAspect="1"/>
          </p:cNvPicPr>
          <p:nvPr/>
        </p:nvPicPr>
        <p:blipFill>
          <a:blip r:embed="rId7"/>
          <a:stretch>
            <a:fillRect/>
          </a:stretch>
        </p:blipFill>
        <p:spPr>
          <a:xfrm>
            <a:off x="562708" y="336862"/>
            <a:ext cx="2531750" cy="1398792"/>
          </a:xfrm>
          <a:prstGeom prst="rect">
            <a:avLst/>
          </a:prstGeom>
        </p:spPr>
      </p:pic>
      <p:pic>
        <p:nvPicPr>
          <p:cNvPr id="41" name="Picture 40">
            <a:extLst>
              <a:ext uri="{FF2B5EF4-FFF2-40B4-BE49-F238E27FC236}">
                <a16:creationId xmlns:a16="http://schemas.microsoft.com/office/drawing/2014/main" id="{7AEFF08F-C3B2-144B-90F7-3037330B7DBC}"/>
              </a:ext>
            </a:extLst>
          </p:cNvPr>
          <p:cNvPicPr>
            <a:picLocks noChangeAspect="1"/>
          </p:cNvPicPr>
          <p:nvPr/>
        </p:nvPicPr>
        <p:blipFill rotWithShape="1">
          <a:blip r:embed="rId8"/>
          <a:srcRect l="41093" t="27670" r="40223" b="46941"/>
          <a:stretch/>
        </p:blipFill>
        <p:spPr>
          <a:xfrm>
            <a:off x="15857882" y="41413"/>
            <a:ext cx="1425790" cy="1497079"/>
          </a:xfrm>
          <a:prstGeom prst="rect">
            <a:avLst/>
          </a:prstGeom>
        </p:spPr>
      </p:pic>
      <p:sp>
        <p:nvSpPr>
          <p:cNvPr id="42" name="Rectangle 41">
            <a:extLst>
              <a:ext uri="{FF2B5EF4-FFF2-40B4-BE49-F238E27FC236}">
                <a16:creationId xmlns:a16="http://schemas.microsoft.com/office/drawing/2014/main" id="{E834BB74-780A-004B-8C5A-9136206831CF}"/>
              </a:ext>
            </a:extLst>
          </p:cNvPr>
          <p:cNvSpPr/>
          <p:nvPr/>
        </p:nvSpPr>
        <p:spPr>
          <a:xfrm>
            <a:off x="319947" y="9860217"/>
            <a:ext cx="10868569" cy="307777"/>
          </a:xfrm>
          <a:prstGeom prst="rect">
            <a:avLst/>
          </a:prstGeom>
        </p:spPr>
        <p:txBody>
          <a:bodyPr wrap="square">
            <a:spAutoFit/>
          </a:bodyPr>
          <a:lstStyle/>
          <a:p>
            <a:r>
              <a:rPr lang="en-US" sz="1400" baseline="30000" dirty="0"/>
              <a:t>†</a:t>
            </a:r>
            <a:r>
              <a:rPr lang="en-US" sz="1400" dirty="0"/>
              <a:t> Johansson, Henrik J., et al. "Breast Cancer Quantitative Proteome and Proteogenomic Landscape." </a:t>
            </a:r>
            <a:r>
              <a:rPr lang="en-US" sz="1400" i="1" dirty="0"/>
              <a:t>Nature Communications </a:t>
            </a:r>
            <a:r>
              <a:rPr lang="en-US" sz="1400" dirty="0"/>
              <a:t>10.1 (2019): 1600.</a:t>
            </a:r>
          </a:p>
        </p:txBody>
      </p:sp>
      <p:pic>
        <p:nvPicPr>
          <p:cNvPr id="44" name="Picture 43">
            <a:extLst>
              <a:ext uri="{FF2B5EF4-FFF2-40B4-BE49-F238E27FC236}">
                <a16:creationId xmlns:a16="http://schemas.microsoft.com/office/drawing/2014/main" id="{39B48E87-8292-384E-8078-BA5370D87A3D}"/>
              </a:ext>
            </a:extLst>
          </p:cNvPr>
          <p:cNvPicPr>
            <a:picLocks noChangeAspect="1"/>
          </p:cNvPicPr>
          <p:nvPr/>
        </p:nvPicPr>
        <p:blipFill rotWithShape="1">
          <a:blip r:embed="rId9"/>
          <a:srcRect l="22053" t="5604" r="30673" b="15439"/>
          <a:stretch/>
        </p:blipFill>
        <p:spPr>
          <a:xfrm>
            <a:off x="13150895" y="5871946"/>
            <a:ext cx="4379836" cy="4114853"/>
          </a:xfrm>
          <a:prstGeom prst="rect">
            <a:avLst/>
          </a:prstGeom>
        </p:spPr>
      </p:pic>
      <p:sp>
        <p:nvSpPr>
          <p:cNvPr id="46" name="TextBox 45">
            <a:extLst>
              <a:ext uri="{FF2B5EF4-FFF2-40B4-BE49-F238E27FC236}">
                <a16:creationId xmlns:a16="http://schemas.microsoft.com/office/drawing/2014/main" id="{C0FA20A5-DD99-794B-9729-985DADE68C2D}"/>
              </a:ext>
            </a:extLst>
          </p:cNvPr>
          <p:cNvSpPr txBox="1"/>
          <p:nvPr/>
        </p:nvSpPr>
        <p:spPr>
          <a:xfrm>
            <a:off x="13126387" y="5056906"/>
            <a:ext cx="4741633" cy="523220"/>
          </a:xfrm>
          <a:prstGeom prst="rect">
            <a:avLst/>
          </a:prstGeom>
          <a:noFill/>
        </p:spPr>
        <p:txBody>
          <a:bodyPr wrap="square" rtlCol="0">
            <a:spAutoFit/>
          </a:bodyPr>
          <a:lstStyle/>
          <a:p>
            <a:r>
              <a:rPr lang="en-US" sz="1400" dirty="0"/>
              <a:t>Figure 3: Complete. All subtypes are well-clustered. Two clear lower protein abundant groups (Basal-like and Luminal A).</a:t>
            </a:r>
          </a:p>
        </p:txBody>
      </p:sp>
      <p:sp>
        <p:nvSpPr>
          <p:cNvPr id="47" name="TextBox 46">
            <a:extLst>
              <a:ext uri="{FF2B5EF4-FFF2-40B4-BE49-F238E27FC236}">
                <a16:creationId xmlns:a16="http://schemas.microsoft.com/office/drawing/2014/main" id="{1660B431-1D4D-4E40-B613-DCDFF4A0DFAF}"/>
              </a:ext>
            </a:extLst>
          </p:cNvPr>
          <p:cNvSpPr txBox="1"/>
          <p:nvPr/>
        </p:nvSpPr>
        <p:spPr>
          <a:xfrm>
            <a:off x="12404394" y="5830093"/>
            <a:ext cx="1887703" cy="1384995"/>
          </a:xfrm>
          <a:prstGeom prst="rect">
            <a:avLst/>
          </a:prstGeom>
          <a:noFill/>
        </p:spPr>
        <p:txBody>
          <a:bodyPr wrap="square" rtlCol="0">
            <a:spAutoFit/>
          </a:bodyPr>
          <a:lstStyle/>
          <a:p>
            <a:r>
              <a:rPr lang="en-US" sz="1400" dirty="0"/>
              <a:t>Figure 4: Average. Basal-like, Normal, and Luminal A exceptionally well-clustered. Same two groups.</a:t>
            </a:r>
          </a:p>
        </p:txBody>
      </p:sp>
    </p:spTree>
    <p:extLst>
      <p:ext uri="{BB962C8B-B14F-4D97-AF65-F5344CB8AC3E}">
        <p14:creationId xmlns:p14="http://schemas.microsoft.com/office/powerpoint/2010/main" val="415761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5BEF5E-0F00-7B40-BAA7-9831B46A34CD}"/>
              </a:ext>
            </a:extLst>
          </p:cNvPr>
          <p:cNvPicPr>
            <a:picLocks noChangeAspect="1"/>
          </p:cNvPicPr>
          <p:nvPr/>
        </p:nvPicPr>
        <p:blipFill rotWithShape="1">
          <a:blip r:embed="rId3"/>
          <a:srcRect l="11185" t="13763" r="11975"/>
          <a:stretch/>
        </p:blipFill>
        <p:spPr>
          <a:xfrm>
            <a:off x="8229600" y="2670874"/>
            <a:ext cx="5162309" cy="5793676"/>
          </a:xfrm>
          <a:prstGeom prst="rect">
            <a:avLst/>
          </a:prstGeom>
        </p:spPr>
      </p:pic>
      <p:pic>
        <p:nvPicPr>
          <p:cNvPr id="17" name="Picture 16">
            <a:extLst>
              <a:ext uri="{FF2B5EF4-FFF2-40B4-BE49-F238E27FC236}">
                <a16:creationId xmlns:a16="http://schemas.microsoft.com/office/drawing/2014/main" id="{3E2EA378-72F0-254C-A95D-D3E0F076A916}"/>
              </a:ext>
            </a:extLst>
          </p:cNvPr>
          <p:cNvPicPr>
            <a:picLocks noChangeAspect="1"/>
          </p:cNvPicPr>
          <p:nvPr/>
        </p:nvPicPr>
        <p:blipFill rotWithShape="1">
          <a:blip r:embed="rId4"/>
          <a:srcRect l="14172" t="12113" r="26807" b="11147"/>
          <a:stretch/>
        </p:blipFill>
        <p:spPr>
          <a:xfrm>
            <a:off x="6376737" y="2670874"/>
            <a:ext cx="1712984" cy="4945251"/>
          </a:xfrm>
          <a:prstGeom prst="rect">
            <a:avLst/>
          </a:prstGeom>
        </p:spPr>
      </p:pic>
      <p:pic>
        <p:nvPicPr>
          <p:cNvPr id="19" name="Picture 18">
            <a:extLst>
              <a:ext uri="{FF2B5EF4-FFF2-40B4-BE49-F238E27FC236}">
                <a16:creationId xmlns:a16="http://schemas.microsoft.com/office/drawing/2014/main" id="{B0936637-AFBC-694F-A3C7-86BFAEC75B55}"/>
              </a:ext>
            </a:extLst>
          </p:cNvPr>
          <p:cNvPicPr>
            <a:picLocks noChangeAspect="1"/>
          </p:cNvPicPr>
          <p:nvPr/>
        </p:nvPicPr>
        <p:blipFill rotWithShape="1">
          <a:blip r:embed="rId5"/>
          <a:srcRect l="2479" t="12855" r="88667" b="11480"/>
          <a:stretch/>
        </p:blipFill>
        <p:spPr>
          <a:xfrm>
            <a:off x="13269618" y="2601778"/>
            <a:ext cx="594791" cy="5083444"/>
          </a:xfrm>
          <a:prstGeom prst="rect">
            <a:avLst/>
          </a:prstGeom>
        </p:spPr>
      </p:pic>
      <p:sp>
        <p:nvSpPr>
          <p:cNvPr id="20" name="TextBox 19">
            <a:extLst>
              <a:ext uri="{FF2B5EF4-FFF2-40B4-BE49-F238E27FC236}">
                <a16:creationId xmlns:a16="http://schemas.microsoft.com/office/drawing/2014/main" id="{1D79ED24-3222-1C43-AFEC-D4961F34109B}"/>
              </a:ext>
            </a:extLst>
          </p:cNvPr>
          <p:cNvSpPr txBox="1"/>
          <p:nvPr/>
        </p:nvSpPr>
        <p:spPr>
          <a:xfrm>
            <a:off x="8164994" y="2491939"/>
            <a:ext cx="5226915" cy="196977"/>
          </a:xfrm>
          <a:prstGeom prst="rect">
            <a:avLst/>
          </a:prstGeom>
          <a:noFill/>
        </p:spPr>
        <p:txBody>
          <a:bodyPr wrap="square" rtlCol="0">
            <a:spAutoFit/>
          </a:bodyPr>
          <a:lstStyle/>
          <a:p>
            <a:r>
              <a:rPr lang="es-ES" sz="680" b="1" dirty="0">
                <a:solidFill>
                  <a:srgbClr val="E21F26"/>
                </a:solidFill>
              </a:rPr>
              <a:t>Ba Ba </a:t>
            </a:r>
            <a:r>
              <a:rPr lang="es-ES" sz="680" b="1" dirty="0">
                <a:solidFill>
                  <a:srgbClr val="1C78B4"/>
                </a:solidFill>
              </a:rPr>
              <a:t>LA</a:t>
            </a:r>
            <a:r>
              <a:rPr lang="es-ES" sz="680" b="1" dirty="0">
                <a:solidFill>
                  <a:srgbClr val="E21F26"/>
                </a:solidFill>
              </a:rPr>
              <a:t> Ba </a:t>
            </a:r>
            <a:r>
              <a:rPr lang="es-ES" sz="680" b="1" dirty="0">
                <a:solidFill>
                  <a:srgbClr val="A7CDE2"/>
                </a:solidFill>
              </a:rPr>
              <a:t>LB</a:t>
            </a:r>
            <a:r>
              <a:rPr lang="es-ES" sz="680" b="1" dirty="0">
                <a:solidFill>
                  <a:srgbClr val="E21F26"/>
                </a:solidFill>
              </a:rPr>
              <a:t> Ba </a:t>
            </a:r>
            <a:r>
              <a:rPr lang="es-ES" sz="680" b="1" dirty="0">
                <a:solidFill>
                  <a:srgbClr val="F69898"/>
                </a:solidFill>
              </a:rPr>
              <a:t>HE</a:t>
            </a:r>
            <a:r>
              <a:rPr lang="es-ES" sz="680" b="1" dirty="0">
                <a:solidFill>
                  <a:srgbClr val="E21F26"/>
                </a:solidFill>
              </a:rPr>
              <a:t> Ba </a:t>
            </a:r>
            <a:r>
              <a:rPr lang="es-ES" sz="680" b="1" dirty="0">
                <a:solidFill>
                  <a:srgbClr val="F69898"/>
                </a:solidFill>
              </a:rPr>
              <a:t>HE</a:t>
            </a:r>
            <a:r>
              <a:rPr lang="es-ES" sz="680" b="1" dirty="0">
                <a:solidFill>
                  <a:srgbClr val="E21F26"/>
                </a:solidFill>
              </a:rPr>
              <a:t> </a:t>
            </a:r>
            <a:r>
              <a:rPr lang="es-ES" sz="680" b="1" dirty="0">
                <a:solidFill>
                  <a:srgbClr val="1C78B4"/>
                </a:solidFill>
              </a:rPr>
              <a:t>LA</a:t>
            </a:r>
            <a:r>
              <a:rPr lang="es-ES" sz="680" b="1" dirty="0">
                <a:solidFill>
                  <a:srgbClr val="E21F26"/>
                </a:solidFill>
              </a:rPr>
              <a:t> </a:t>
            </a:r>
            <a:r>
              <a:rPr lang="es-ES" sz="680" b="1" dirty="0">
                <a:solidFill>
                  <a:srgbClr val="36A047"/>
                </a:solidFill>
              </a:rPr>
              <a:t>No No No No </a:t>
            </a:r>
            <a:r>
              <a:rPr lang="es-ES" sz="680" b="1" dirty="0">
                <a:solidFill>
                  <a:srgbClr val="F69898"/>
                </a:solidFill>
              </a:rPr>
              <a:t>HE</a:t>
            </a:r>
            <a:r>
              <a:rPr lang="es-ES" sz="680" b="1" dirty="0">
                <a:solidFill>
                  <a:srgbClr val="E21F26"/>
                </a:solidFill>
              </a:rPr>
              <a:t> No </a:t>
            </a:r>
            <a:r>
              <a:rPr lang="es-ES" sz="680" b="1" dirty="0">
                <a:solidFill>
                  <a:srgbClr val="1C78B4"/>
                </a:solidFill>
              </a:rPr>
              <a:t>LA LA </a:t>
            </a:r>
            <a:r>
              <a:rPr lang="es-ES" sz="680" b="1" dirty="0">
                <a:solidFill>
                  <a:srgbClr val="E21F26"/>
                </a:solidFill>
              </a:rPr>
              <a:t>Ba </a:t>
            </a:r>
            <a:r>
              <a:rPr lang="es-ES" sz="680" b="1" dirty="0">
                <a:solidFill>
                  <a:srgbClr val="F69898"/>
                </a:solidFill>
              </a:rPr>
              <a:t>HE</a:t>
            </a:r>
            <a:r>
              <a:rPr lang="es-ES" sz="680" b="1" dirty="0">
                <a:solidFill>
                  <a:srgbClr val="E21F26"/>
                </a:solidFill>
              </a:rPr>
              <a:t> Ba </a:t>
            </a:r>
            <a:r>
              <a:rPr lang="es-ES" sz="680" b="1" dirty="0">
                <a:solidFill>
                  <a:srgbClr val="A7CDE2"/>
                </a:solidFill>
              </a:rPr>
              <a:t>LB</a:t>
            </a:r>
            <a:r>
              <a:rPr lang="es-ES" sz="680" b="1" dirty="0">
                <a:solidFill>
                  <a:srgbClr val="E21F26"/>
                </a:solidFill>
              </a:rPr>
              <a:t> </a:t>
            </a:r>
            <a:r>
              <a:rPr lang="es-ES" sz="680" b="1" dirty="0">
                <a:solidFill>
                  <a:srgbClr val="1C78B4"/>
                </a:solidFill>
              </a:rPr>
              <a:t>LA LA LA LA </a:t>
            </a:r>
            <a:r>
              <a:rPr lang="es-ES" sz="680" b="1" dirty="0">
                <a:solidFill>
                  <a:srgbClr val="36A047"/>
                </a:solidFill>
              </a:rPr>
              <a:t>No</a:t>
            </a:r>
            <a:r>
              <a:rPr lang="es-ES" sz="680" b="1" dirty="0">
                <a:solidFill>
                  <a:srgbClr val="E21F26"/>
                </a:solidFill>
              </a:rPr>
              <a:t> </a:t>
            </a:r>
            <a:r>
              <a:rPr lang="es-ES" sz="680" b="1" dirty="0">
                <a:solidFill>
                  <a:srgbClr val="A7CDE2"/>
                </a:solidFill>
              </a:rPr>
              <a:t>LB LB LB LB</a:t>
            </a:r>
            <a:r>
              <a:rPr lang="es-ES" sz="680" b="1" dirty="0">
                <a:solidFill>
                  <a:srgbClr val="E21F26"/>
                </a:solidFill>
              </a:rPr>
              <a:t> </a:t>
            </a:r>
            <a:r>
              <a:rPr lang="es-ES" sz="680" b="1" dirty="0">
                <a:solidFill>
                  <a:srgbClr val="36A047"/>
                </a:solidFill>
              </a:rPr>
              <a:t>No</a:t>
            </a:r>
            <a:r>
              <a:rPr lang="es-ES" sz="680" b="1" dirty="0">
                <a:solidFill>
                  <a:srgbClr val="E21F26"/>
                </a:solidFill>
              </a:rPr>
              <a:t> </a:t>
            </a:r>
            <a:r>
              <a:rPr lang="es-ES" sz="680" b="1" dirty="0">
                <a:solidFill>
                  <a:srgbClr val="F69898"/>
                </a:solidFill>
              </a:rPr>
              <a:t>HE</a:t>
            </a:r>
            <a:r>
              <a:rPr lang="es-ES" sz="680" b="1" dirty="0">
                <a:solidFill>
                  <a:srgbClr val="E21F26"/>
                </a:solidFill>
              </a:rPr>
              <a:t> </a:t>
            </a:r>
            <a:r>
              <a:rPr lang="es-ES" sz="680" b="1" dirty="0">
                <a:solidFill>
                  <a:srgbClr val="A7CDE2"/>
                </a:solidFill>
              </a:rPr>
              <a:t>LB</a:t>
            </a:r>
            <a:r>
              <a:rPr lang="es-ES" sz="680" b="1" dirty="0">
                <a:solidFill>
                  <a:srgbClr val="E21F26"/>
                </a:solidFill>
              </a:rPr>
              <a:t> </a:t>
            </a:r>
            <a:r>
              <a:rPr lang="es-ES" sz="680" b="1" dirty="0">
                <a:solidFill>
                  <a:srgbClr val="F69898"/>
                </a:solidFill>
              </a:rPr>
              <a:t>HE</a:t>
            </a:r>
            <a:r>
              <a:rPr lang="es-ES" sz="680" b="1" dirty="0">
                <a:solidFill>
                  <a:srgbClr val="E21F26"/>
                </a:solidFill>
              </a:rPr>
              <a:t> </a:t>
            </a:r>
            <a:r>
              <a:rPr lang="es-ES" sz="680" b="1" dirty="0">
                <a:solidFill>
                  <a:srgbClr val="A7CDE2"/>
                </a:solidFill>
              </a:rPr>
              <a:t>LB LB </a:t>
            </a:r>
            <a:r>
              <a:rPr lang="es-ES" sz="680" b="1" dirty="0">
                <a:solidFill>
                  <a:srgbClr val="1C78B4"/>
                </a:solidFill>
              </a:rPr>
              <a:t>LA</a:t>
            </a:r>
            <a:r>
              <a:rPr lang="es-ES" sz="680" b="1" dirty="0">
                <a:solidFill>
                  <a:srgbClr val="E21F26"/>
                </a:solidFill>
              </a:rPr>
              <a:t> </a:t>
            </a:r>
            <a:r>
              <a:rPr lang="es-ES" sz="680" b="1" dirty="0">
                <a:solidFill>
                  <a:srgbClr val="36A047"/>
                </a:solidFill>
              </a:rPr>
              <a:t>No No</a:t>
            </a:r>
            <a:r>
              <a:rPr lang="es-ES" sz="680" b="1" dirty="0">
                <a:solidFill>
                  <a:srgbClr val="E21F26"/>
                </a:solidFill>
              </a:rPr>
              <a:t> Ba Ba </a:t>
            </a:r>
            <a:r>
              <a:rPr lang="es-ES" sz="680" b="1" dirty="0">
                <a:solidFill>
                  <a:srgbClr val="F69898"/>
                </a:solidFill>
              </a:rPr>
              <a:t>HE HE HE</a:t>
            </a:r>
          </a:p>
        </p:txBody>
      </p:sp>
      <p:pic>
        <p:nvPicPr>
          <p:cNvPr id="24" name="Picture 23">
            <a:extLst>
              <a:ext uri="{FF2B5EF4-FFF2-40B4-BE49-F238E27FC236}">
                <a16:creationId xmlns:a16="http://schemas.microsoft.com/office/drawing/2014/main" id="{2AA86DBA-BACF-FE49-BEEC-C6C49433DDB2}"/>
              </a:ext>
            </a:extLst>
          </p:cNvPr>
          <p:cNvPicPr>
            <a:picLocks noChangeAspect="1"/>
          </p:cNvPicPr>
          <p:nvPr/>
        </p:nvPicPr>
        <p:blipFill rotWithShape="1">
          <a:blip r:embed="rId6"/>
          <a:srcRect l="12925" t="13798" r="10210" b="28977"/>
          <a:stretch/>
        </p:blipFill>
        <p:spPr>
          <a:xfrm>
            <a:off x="8261130" y="1136891"/>
            <a:ext cx="5008488" cy="1347262"/>
          </a:xfrm>
          <a:prstGeom prst="rect">
            <a:avLst/>
          </a:prstGeom>
        </p:spPr>
      </p:pic>
      <p:sp>
        <p:nvSpPr>
          <p:cNvPr id="25" name="TextBox 24">
            <a:extLst>
              <a:ext uri="{FF2B5EF4-FFF2-40B4-BE49-F238E27FC236}">
                <a16:creationId xmlns:a16="http://schemas.microsoft.com/office/drawing/2014/main" id="{50CFD200-14B6-264F-B767-C77F4E3E616E}"/>
              </a:ext>
            </a:extLst>
          </p:cNvPr>
          <p:cNvSpPr txBox="1"/>
          <p:nvPr/>
        </p:nvSpPr>
        <p:spPr>
          <a:xfrm>
            <a:off x="477078" y="724257"/>
            <a:ext cx="4225551" cy="2554545"/>
          </a:xfrm>
          <a:prstGeom prst="rect">
            <a:avLst/>
          </a:prstGeom>
          <a:noFill/>
        </p:spPr>
        <p:txBody>
          <a:bodyPr wrap="square" rtlCol="0">
            <a:spAutoFit/>
          </a:bodyPr>
          <a:lstStyle/>
          <a:p>
            <a:r>
              <a:rPr lang="en-US" sz="1600" dirty="0"/>
              <a:t>Figure 1: Single hierarchical clustering. Both tumor and gene clusters exhibit typical “chaining” behavior. The more data points in a cluster, the more likely that that cluster is closest to another cluster and will continue to grow. The smaller clusters do a good job of grouping Normal, Luminal A, and Luminal B, respectively. The heatmap has only one clear grouping of lower protein abundant genes in Luminal A tumors.</a:t>
            </a:r>
          </a:p>
        </p:txBody>
      </p:sp>
    </p:spTree>
    <p:extLst>
      <p:ext uri="{BB962C8B-B14F-4D97-AF65-F5344CB8AC3E}">
        <p14:creationId xmlns:p14="http://schemas.microsoft.com/office/powerpoint/2010/main" val="919390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DB4100-7C09-AF42-BE3B-A0A36FE13130}"/>
              </a:ext>
            </a:extLst>
          </p:cNvPr>
          <p:cNvPicPr>
            <a:picLocks noChangeAspect="1"/>
          </p:cNvPicPr>
          <p:nvPr/>
        </p:nvPicPr>
        <p:blipFill rotWithShape="1">
          <a:blip r:embed="rId3"/>
          <a:srcRect l="11321" t="12388"/>
          <a:stretch/>
        </p:blipFill>
        <p:spPr>
          <a:xfrm>
            <a:off x="6545450" y="2616591"/>
            <a:ext cx="5957699" cy="5886059"/>
          </a:xfrm>
          <a:prstGeom prst="rect">
            <a:avLst/>
          </a:prstGeom>
        </p:spPr>
      </p:pic>
      <p:pic>
        <p:nvPicPr>
          <p:cNvPr id="9" name="Picture 8">
            <a:extLst>
              <a:ext uri="{FF2B5EF4-FFF2-40B4-BE49-F238E27FC236}">
                <a16:creationId xmlns:a16="http://schemas.microsoft.com/office/drawing/2014/main" id="{CC3FF77A-89EC-1E49-BACB-CCA8E7DD18D0}"/>
              </a:ext>
            </a:extLst>
          </p:cNvPr>
          <p:cNvPicPr>
            <a:picLocks noChangeAspect="1"/>
          </p:cNvPicPr>
          <p:nvPr/>
        </p:nvPicPr>
        <p:blipFill rotWithShape="1">
          <a:blip r:embed="rId4"/>
          <a:srcRect l="14294" t="12283" r="14572" b="11597"/>
          <a:stretch/>
        </p:blipFill>
        <p:spPr>
          <a:xfrm>
            <a:off x="4768947" y="2757220"/>
            <a:ext cx="1712893" cy="4903564"/>
          </a:xfrm>
          <a:prstGeom prst="rect">
            <a:avLst/>
          </a:prstGeom>
        </p:spPr>
      </p:pic>
      <p:pic>
        <p:nvPicPr>
          <p:cNvPr id="13" name="Picture 12">
            <a:extLst>
              <a:ext uri="{FF2B5EF4-FFF2-40B4-BE49-F238E27FC236}">
                <a16:creationId xmlns:a16="http://schemas.microsoft.com/office/drawing/2014/main" id="{7CD04525-D6F8-C64E-B4A4-9B32C68CBB43}"/>
              </a:ext>
            </a:extLst>
          </p:cNvPr>
          <p:cNvPicPr>
            <a:picLocks noChangeAspect="1"/>
          </p:cNvPicPr>
          <p:nvPr/>
        </p:nvPicPr>
        <p:blipFill rotWithShape="1">
          <a:blip r:embed="rId5"/>
          <a:srcRect l="12760" t="13555" r="10401" b="12090"/>
          <a:stretch/>
        </p:blipFill>
        <p:spPr>
          <a:xfrm>
            <a:off x="6602381" y="653143"/>
            <a:ext cx="4950522" cy="1879823"/>
          </a:xfrm>
          <a:prstGeom prst="rect">
            <a:avLst/>
          </a:prstGeom>
        </p:spPr>
      </p:pic>
      <p:pic>
        <p:nvPicPr>
          <p:cNvPr id="15" name="Picture 14">
            <a:extLst>
              <a:ext uri="{FF2B5EF4-FFF2-40B4-BE49-F238E27FC236}">
                <a16:creationId xmlns:a16="http://schemas.microsoft.com/office/drawing/2014/main" id="{14E42652-2DCB-0246-BAB9-FCFB7786B069}"/>
              </a:ext>
            </a:extLst>
          </p:cNvPr>
          <p:cNvPicPr>
            <a:picLocks noChangeAspect="1"/>
          </p:cNvPicPr>
          <p:nvPr/>
        </p:nvPicPr>
        <p:blipFill rotWithShape="1">
          <a:blip r:embed="rId6"/>
          <a:srcRect l="2157" t="12388" r="88692" b="12388"/>
          <a:stretch/>
        </p:blipFill>
        <p:spPr>
          <a:xfrm>
            <a:off x="11633982" y="2606966"/>
            <a:ext cx="614725" cy="5053818"/>
          </a:xfrm>
          <a:prstGeom prst="rect">
            <a:avLst/>
          </a:prstGeom>
        </p:spPr>
      </p:pic>
      <p:sp>
        <p:nvSpPr>
          <p:cNvPr id="16" name="TextBox 15">
            <a:extLst>
              <a:ext uri="{FF2B5EF4-FFF2-40B4-BE49-F238E27FC236}">
                <a16:creationId xmlns:a16="http://schemas.microsoft.com/office/drawing/2014/main" id="{AC320B13-5266-B244-835B-212E01BA8160}"/>
              </a:ext>
            </a:extLst>
          </p:cNvPr>
          <p:cNvSpPr txBox="1"/>
          <p:nvPr/>
        </p:nvSpPr>
        <p:spPr>
          <a:xfrm>
            <a:off x="6489369" y="2532704"/>
            <a:ext cx="5248541" cy="196977"/>
          </a:xfrm>
          <a:prstGeom prst="rect">
            <a:avLst/>
          </a:prstGeom>
          <a:noFill/>
        </p:spPr>
        <p:txBody>
          <a:bodyPr wrap="square" rtlCol="0">
            <a:spAutoFit/>
          </a:bodyPr>
          <a:lstStyle/>
          <a:p>
            <a:r>
              <a:rPr lang="es-ES" sz="680" b="1" dirty="0">
                <a:solidFill>
                  <a:srgbClr val="E21F26"/>
                </a:solidFill>
              </a:rPr>
              <a:t>Ba Ba Ba Ba Ba Ba Ba </a:t>
            </a:r>
            <a:r>
              <a:rPr lang="es-ES" sz="680" b="1" dirty="0">
                <a:solidFill>
                  <a:srgbClr val="1C78B4"/>
                </a:solidFill>
              </a:rPr>
              <a:t>LA LA LA LA LA LA LA </a:t>
            </a:r>
            <a:r>
              <a:rPr lang="es-ES" sz="680" b="1" dirty="0">
                <a:solidFill>
                  <a:srgbClr val="A7CDE2"/>
                </a:solidFill>
              </a:rPr>
              <a:t>LB</a:t>
            </a:r>
            <a:r>
              <a:rPr lang="es-ES" sz="680" b="1" dirty="0">
                <a:solidFill>
                  <a:srgbClr val="36A047"/>
                </a:solidFill>
              </a:rPr>
              <a:t> </a:t>
            </a:r>
            <a:r>
              <a:rPr lang="es-ES" sz="680" b="1" dirty="0">
                <a:solidFill>
                  <a:srgbClr val="F69898"/>
                </a:solidFill>
              </a:rPr>
              <a:t>HE HE HE HE </a:t>
            </a:r>
            <a:r>
              <a:rPr lang="es-ES" sz="680" b="1" dirty="0">
                <a:solidFill>
                  <a:srgbClr val="E21F26"/>
                </a:solidFill>
              </a:rPr>
              <a:t>Ba Ba </a:t>
            </a:r>
            <a:r>
              <a:rPr lang="es-ES" sz="680" b="1" dirty="0">
                <a:solidFill>
                  <a:srgbClr val="36A047"/>
                </a:solidFill>
              </a:rPr>
              <a:t>No No No </a:t>
            </a:r>
            <a:r>
              <a:rPr lang="es-ES" sz="680" b="1" dirty="0">
                <a:solidFill>
                  <a:srgbClr val="F69898"/>
                </a:solidFill>
              </a:rPr>
              <a:t>HE</a:t>
            </a:r>
            <a:r>
              <a:rPr lang="es-ES" sz="680" b="1" dirty="0">
                <a:solidFill>
                  <a:srgbClr val="36A047"/>
                </a:solidFill>
              </a:rPr>
              <a:t> No No No No </a:t>
            </a:r>
            <a:r>
              <a:rPr lang="es-ES" sz="680" b="1" dirty="0">
                <a:solidFill>
                  <a:srgbClr val="F69898"/>
                </a:solidFill>
              </a:rPr>
              <a:t>HE HE </a:t>
            </a:r>
            <a:r>
              <a:rPr lang="es-ES" sz="680" b="1" dirty="0">
                <a:solidFill>
                  <a:srgbClr val="1C78B4"/>
                </a:solidFill>
              </a:rPr>
              <a:t>LA</a:t>
            </a:r>
            <a:r>
              <a:rPr lang="es-ES" sz="680" b="1" dirty="0">
                <a:solidFill>
                  <a:srgbClr val="36A047"/>
                </a:solidFill>
              </a:rPr>
              <a:t> </a:t>
            </a:r>
            <a:r>
              <a:rPr lang="es-ES" sz="680" b="1" dirty="0">
                <a:solidFill>
                  <a:srgbClr val="A7CDE2"/>
                </a:solidFill>
              </a:rPr>
              <a:t>LB</a:t>
            </a:r>
            <a:r>
              <a:rPr lang="es-ES" sz="680" b="1" dirty="0">
                <a:solidFill>
                  <a:srgbClr val="36A047"/>
                </a:solidFill>
              </a:rPr>
              <a:t> </a:t>
            </a:r>
            <a:r>
              <a:rPr lang="es-ES" sz="680" b="1" dirty="0">
                <a:solidFill>
                  <a:srgbClr val="A7CDE2"/>
                </a:solidFill>
              </a:rPr>
              <a:t>LB LB LB LB </a:t>
            </a:r>
            <a:r>
              <a:rPr lang="es-ES" sz="680" b="1" dirty="0">
                <a:solidFill>
                  <a:srgbClr val="36A047"/>
                </a:solidFill>
              </a:rPr>
              <a:t>No </a:t>
            </a:r>
            <a:r>
              <a:rPr lang="es-ES" sz="680" b="1" dirty="0">
                <a:solidFill>
                  <a:srgbClr val="A7CDE2"/>
                </a:solidFill>
              </a:rPr>
              <a:t>LB</a:t>
            </a:r>
            <a:r>
              <a:rPr lang="es-ES" sz="680" b="1" dirty="0">
                <a:solidFill>
                  <a:srgbClr val="36A047"/>
                </a:solidFill>
              </a:rPr>
              <a:t> </a:t>
            </a:r>
            <a:r>
              <a:rPr lang="es-ES" sz="680" b="1" dirty="0">
                <a:solidFill>
                  <a:srgbClr val="F69898"/>
                </a:solidFill>
              </a:rPr>
              <a:t>HE</a:t>
            </a:r>
            <a:r>
              <a:rPr lang="es-ES" sz="680" b="1" dirty="0">
                <a:solidFill>
                  <a:srgbClr val="36A047"/>
                </a:solidFill>
              </a:rPr>
              <a:t> </a:t>
            </a:r>
            <a:r>
              <a:rPr lang="es-ES" sz="680" b="1" dirty="0">
                <a:solidFill>
                  <a:srgbClr val="A7CDE2"/>
                </a:solidFill>
              </a:rPr>
              <a:t>LB</a:t>
            </a:r>
            <a:r>
              <a:rPr lang="es-ES" sz="680" b="1" dirty="0">
                <a:solidFill>
                  <a:srgbClr val="36A047"/>
                </a:solidFill>
              </a:rPr>
              <a:t> </a:t>
            </a:r>
            <a:r>
              <a:rPr lang="es-ES" sz="680" b="1" dirty="0">
                <a:solidFill>
                  <a:srgbClr val="F69898"/>
                </a:solidFill>
              </a:rPr>
              <a:t>HE</a:t>
            </a:r>
            <a:r>
              <a:rPr lang="es-ES" sz="680" b="1" dirty="0">
                <a:solidFill>
                  <a:srgbClr val="36A047"/>
                </a:solidFill>
              </a:rPr>
              <a:t> </a:t>
            </a:r>
            <a:r>
              <a:rPr lang="es-ES" sz="680" b="1" dirty="0">
                <a:solidFill>
                  <a:srgbClr val="A7CDE2"/>
                </a:solidFill>
              </a:rPr>
              <a:t>LB</a:t>
            </a:r>
            <a:r>
              <a:rPr lang="es-ES" sz="680" b="1" dirty="0">
                <a:solidFill>
                  <a:srgbClr val="36A047"/>
                </a:solidFill>
              </a:rPr>
              <a:t> </a:t>
            </a:r>
            <a:r>
              <a:rPr lang="es-ES" sz="680" b="1" dirty="0">
                <a:solidFill>
                  <a:srgbClr val="1C78B4"/>
                </a:solidFill>
              </a:rPr>
              <a:t>LA</a:t>
            </a:r>
            <a:r>
              <a:rPr lang="es-ES" sz="680" b="1" dirty="0">
                <a:solidFill>
                  <a:srgbClr val="36A047"/>
                </a:solidFill>
              </a:rPr>
              <a:t> No </a:t>
            </a:r>
          </a:p>
        </p:txBody>
      </p:sp>
      <p:sp>
        <p:nvSpPr>
          <p:cNvPr id="22" name="TextBox 21">
            <a:extLst>
              <a:ext uri="{FF2B5EF4-FFF2-40B4-BE49-F238E27FC236}">
                <a16:creationId xmlns:a16="http://schemas.microsoft.com/office/drawing/2014/main" id="{3D1EC0A5-38C6-A645-BF1B-B844CB301DD7}"/>
              </a:ext>
            </a:extLst>
          </p:cNvPr>
          <p:cNvSpPr txBox="1"/>
          <p:nvPr/>
        </p:nvSpPr>
        <p:spPr>
          <a:xfrm>
            <a:off x="496956" y="724258"/>
            <a:ext cx="3030015" cy="2800767"/>
          </a:xfrm>
          <a:prstGeom prst="rect">
            <a:avLst/>
          </a:prstGeom>
          <a:noFill/>
        </p:spPr>
        <p:txBody>
          <a:bodyPr wrap="square" rtlCol="0">
            <a:spAutoFit/>
          </a:bodyPr>
          <a:lstStyle/>
          <a:p>
            <a:r>
              <a:rPr lang="en-US" sz="1600" dirty="0"/>
              <a:t>Figure 2: Complete hierarchical clustering. All five subtypes are clustered with the most prominent examples being Basal-like, Luminal A, and Luminal B. The heatmap has two clear lower abundant groupings with respect to Basal-like and Luminal A clusters. The top right corner is predominantly average with a mix of Normal, HER2, and Luminal B.</a:t>
            </a:r>
          </a:p>
        </p:txBody>
      </p:sp>
    </p:spTree>
    <p:extLst>
      <p:ext uri="{BB962C8B-B14F-4D97-AF65-F5344CB8AC3E}">
        <p14:creationId xmlns:p14="http://schemas.microsoft.com/office/powerpoint/2010/main" val="790316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AEF63-5CD9-C440-9033-5115F4020961}"/>
              </a:ext>
            </a:extLst>
          </p:cNvPr>
          <p:cNvPicPr>
            <a:picLocks noChangeAspect="1"/>
          </p:cNvPicPr>
          <p:nvPr/>
        </p:nvPicPr>
        <p:blipFill rotWithShape="1">
          <a:blip r:embed="rId3"/>
          <a:srcRect l="11579" t="14384" r="13292"/>
          <a:stretch/>
        </p:blipFill>
        <p:spPr>
          <a:xfrm>
            <a:off x="6562779" y="2750724"/>
            <a:ext cx="5047330" cy="5751926"/>
          </a:xfrm>
          <a:prstGeom prst="rect">
            <a:avLst/>
          </a:prstGeom>
        </p:spPr>
      </p:pic>
      <p:pic>
        <p:nvPicPr>
          <p:cNvPr id="7" name="Picture 6">
            <a:extLst>
              <a:ext uri="{FF2B5EF4-FFF2-40B4-BE49-F238E27FC236}">
                <a16:creationId xmlns:a16="http://schemas.microsoft.com/office/drawing/2014/main" id="{ABFC78CB-B52F-5846-AA18-E2F33CD45CDC}"/>
              </a:ext>
            </a:extLst>
          </p:cNvPr>
          <p:cNvPicPr>
            <a:picLocks noChangeAspect="1"/>
          </p:cNvPicPr>
          <p:nvPr/>
        </p:nvPicPr>
        <p:blipFill rotWithShape="1">
          <a:blip r:embed="rId3"/>
          <a:srcRect l="2677" t="11996" r="88661" b="10862"/>
          <a:stretch/>
        </p:blipFill>
        <p:spPr>
          <a:xfrm>
            <a:off x="11613400" y="2615841"/>
            <a:ext cx="581829" cy="5182584"/>
          </a:xfrm>
          <a:prstGeom prst="rect">
            <a:avLst/>
          </a:prstGeom>
        </p:spPr>
      </p:pic>
      <p:pic>
        <p:nvPicPr>
          <p:cNvPr id="11" name="Picture 10">
            <a:extLst>
              <a:ext uri="{FF2B5EF4-FFF2-40B4-BE49-F238E27FC236}">
                <a16:creationId xmlns:a16="http://schemas.microsoft.com/office/drawing/2014/main" id="{73C0BC29-A870-654C-BE0A-85F7D0E1DB5A}"/>
              </a:ext>
            </a:extLst>
          </p:cNvPr>
          <p:cNvPicPr>
            <a:picLocks noChangeAspect="1"/>
          </p:cNvPicPr>
          <p:nvPr/>
        </p:nvPicPr>
        <p:blipFill rotWithShape="1">
          <a:blip r:embed="rId4"/>
          <a:srcRect l="12914" t="14905" r="10341" b="16862"/>
          <a:stretch/>
        </p:blipFill>
        <p:spPr>
          <a:xfrm>
            <a:off x="6585054" y="669471"/>
            <a:ext cx="4983810" cy="1866815"/>
          </a:xfrm>
          <a:prstGeom prst="rect">
            <a:avLst/>
          </a:prstGeom>
        </p:spPr>
      </p:pic>
      <p:pic>
        <p:nvPicPr>
          <p:cNvPr id="13" name="Picture 12">
            <a:extLst>
              <a:ext uri="{FF2B5EF4-FFF2-40B4-BE49-F238E27FC236}">
                <a16:creationId xmlns:a16="http://schemas.microsoft.com/office/drawing/2014/main" id="{2823B3EF-2F32-4547-B444-6BC4CAF55CE4}"/>
              </a:ext>
            </a:extLst>
          </p:cNvPr>
          <p:cNvPicPr>
            <a:picLocks noChangeAspect="1"/>
          </p:cNvPicPr>
          <p:nvPr/>
        </p:nvPicPr>
        <p:blipFill rotWithShape="1">
          <a:blip r:embed="rId5"/>
          <a:srcRect l="14706" t="12093" r="18537" b="11533"/>
          <a:stretch/>
        </p:blipFill>
        <p:spPr>
          <a:xfrm>
            <a:off x="4356888" y="2750724"/>
            <a:ext cx="2125813" cy="4909033"/>
          </a:xfrm>
          <a:prstGeom prst="rect">
            <a:avLst/>
          </a:prstGeom>
        </p:spPr>
      </p:pic>
      <p:sp>
        <p:nvSpPr>
          <p:cNvPr id="14" name="TextBox 13">
            <a:extLst>
              <a:ext uri="{FF2B5EF4-FFF2-40B4-BE49-F238E27FC236}">
                <a16:creationId xmlns:a16="http://schemas.microsoft.com/office/drawing/2014/main" id="{C40E6F2D-3FF8-6340-B1C1-DD7C1BA62093}"/>
              </a:ext>
            </a:extLst>
          </p:cNvPr>
          <p:cNvSpPr txBox="1"/>
          <p:nvPr/>
        </p:nvSpPr>
        <p:spPr>
          <a:xfrm>
            <a:off x="6482956" y="2533546"/>
            <a:ext cx="5320267" cy="198516"/>
          </a:xfrm>
          <a:prstGeom prst="rect">
            <a:avLst/>
          </a:prstGeom>
          <a:noFill/>
        </p:spPr>
        <p:txBody>
          <a:bodyPr wrap="square" rtlCol="0">
            <a:spAutoFit/>
          </a:bodyPr>
          <a:lstStyle/>
          <a:p>
            <a:r>
              <a:rPr lang="es-ES" sz="680" b="1" dirty="0">
                <a:solidFill>
                  <a:srgbClr val="E21F26"/>
                </a:solidFill>
              </a:rPr>
              <a:t>Ba Ba Ba Ba Ba Ba Ba Ba Ba </a:t>
            </a:r>
            <a:r>
              <a:rPr lang="es-ES" sz="680" b="1" dirty="0">
                <a:solidFill>
                  <a:srgbClr val="A7CDE2"/>
                </a:solidFill>
              </a:rPr>
              <a:t>LB</a:t>
            </a:r>
            <a:r>
              <a:rPr lang="es-ES" sz="680" b="1" dirty="0"/>
              <a:t> </a:t>
            </a:r>
            <a:r>
              <a:rPr lang="es-ES" sz="680" b="1" dirty="0">
                <a:solidFill>
                  <a:srgbClr val="F69898"/>
                </a:solidFill>
              </a:rPr>
              <a:t>HE HE HE HE </a:t>
            </a:r>
            <a:r>
              <a:rPr lang="es-ES" sz="680" b="1" dirty="0">
                <a:solidFill>
                  <a:srgbClr val="36A047"/>
                </a:solidFill>
              </a:rPr>
              <a:t>No No No </a:t>
            </a:r>
            <a:r>
              <a:rPr lang="es-ES" sz="680" b="1" dirty="0">
                <a:solidFill>
                  <a:srgbClr val="F69898"/>
                </a:solidFill>
              </a:rPr>
              <a:t>HE</a:t>
            </a:r>
            <a:r>
              <a:rPr lang="es-ES" sz="680" b="1" dirty="0"/>
              <a:t> </a:t>
            </a:r>
            <a:r>
              <a:rPr lang="es-ES" sz="680" b="1" dirty="0">
                <a:solidFill>
                  <a:srgbClr val="36A047"/>
                </a:solidFill>
              </a:rPr>
              <a:t>No No No No </a:t>
            </a:r>
            <a:r>
              <a:rPr lang="es-ES" sz="680" b="1" dirty="0">
                <a:solidFill>
                  <a:srgbClr val="F69898"/>
                </a:solidFill>
              </a:rPr>
              <a:t>HE HE </a:t>
            </a:r>
            <a:r>
              <a:rPr lang="es-ES" sz="680" b="1" dirty="0">
                <a:solidFill>
                  <a:srgbClr val="A7CDE2"/>
                </a:solidFill>
              </a:rPr>
              <a:t>LB LB </a:t>
            </a:r>
            <a:r>
              <a:rPr lang="es-ES" sz="680" b="1" dirty="0">
                <a:solidFill>
                  <a:srgbClr val="36A047"/>
                </a:solidFill>
              </a:rPr>
              <a:t>No</a:t>
            </a:r>
            <a:r>
              <a:rPr lang="es-ES" sz="680" b="1" dirty="0">
                <a:solidFill>
                  <a:srgbClr val="A7CDE2"/>
                </a:solidFill>
              </a:rPr>
              <a:t> </a:t>
            </a:r>
            <a:r>
              <a:rPr lang="es-ES" sz="680" b="1" dirty="0">
                <a:solidFill>
                  <a:srgbClr val="F69898"/>
                </a:solidFill>
              </a:rPr>
              <a:t>HE</a:t>
            </a:r>
            <a:r>
              <a:rPr lang="es-ES" sz="680" b="1" dirty="0">
                <a:solidFill>
                  <a:srgbClr val="A7CDE2"/>
                </a:solidFill>
              </a:rPr>
              <a:t> LB </a:t>
            </a:r>
            <a:r>
              <a:rPr lang="es-ES" sz="680" b="1" dirty="0">
                <a:solidFill>
                  <a:srgbClr val="F69898"/>
                </a:solidFill>
              </a:rPr>
              <a:t>HE</a:t>
            </a:r>
            <a:r>
              <a:rPr lang="es-ES" sz="680" b="1" dirty="0">
                <a:solidFill>
                  <a:srgbClr val="A7CDE2"/>
                </a:solidFill>
              </a:rPr>
              <a:t> LA </a:t>
            </a:r>
            <a:r>
              <a:rPr lang="es-ES" sz="680" b="1" dirty="0">
                <a:solidFill>
                  <a:srgbClr val="36A047"/>
                </a:solidFill>
              </a:rPr>
              <a:t>No</a:t>
            </a:r>
            <a:r>
              <a:rPr lang="es-ES" sz="680" b="1" dirty="0">
                <a:solidFill>
                  <a:srgbClr val="A7CDE2"/>
                </a:solidFill>
              </a:rPr>
              <a:t> LB LB LB LB </a:t>
            </a:r>
            <a:r>
              <a:rPr lang="es-ES" sz="680" b="1" dirty="0">
                <a:solidFill>
                  <a:srgbClr val="1C78B4"/>
                </a:solidFill>
              </a:rPr>
              <a:t>LA</a:t>
            </a:r>
            <a:r>
              <a:rPr lang="es-ES" sz="680" b="1" dirty="0">
                <a:solidFill>
                  <a:srgbClr val="A7CDE2"/>
                </a:solidFill>
              </a:rPr>
              <a:t> LB </a:t>
            </a:r>
            <a:r>
              <a:rPr lang="es-ES" sz="680" b="1" dirty="0">
                <a:solidFill>
                  <a:srgbClr val="1C78B4"/>
                </a:solidFill>
              </a:rPr>
              <a:t>LA LA LA LA LA LA LA</a:t>
            </a:r>
          </a:p>
        </p:txBody>
      </p:sp>
      <p:sp>
        <p:nvSpPr>
          <p:cNvPr id="15" name="TextBox 14">
            <a:extLst>
              <a:ext uri="{FF2B5EF4-FFF2-40B4-BE49-F238E27FC236}">
                <a16:creationId xmlns:a16="http://schemas.microsoft.com/office/drawing/2014/main" id="{D8829C61-5E0E-5F4E-BA13-71140BB8F535}"/>
              </a:ext>
            </a:extLst>
          </p:cNvPr>
          <p:cNvSpPr txBox="1"/>
          <p:nvPr/>
        </p:nvSpPr>
        <p:spPr>
          <a:xfrm>
            <a:off x="496957" y="724258"/>
            <a:ext cx="2638130" cy="3046988"/>
          </a:xfrm>
          <a:prstGeom prst="rect">
            <a:avLst/>
          </a:prstGeom>
          <a:noFill/>
        </p:spPr>
        <p:txBody>
          <a:bodyPr wrap="square" rtlCol="0">
            <a:spAutoFit/>
          </a:bodyPr>
          <a:lstStyle/>
          <a:p>
            <a:r>
              <a:rPr lang="en-US" sz="1600" dirty="0"/>
              <a:t>Figure 3: Average hierarchical clustering. Basal-like, Normal, and Luminal A are clustered while HER2 and Luminal B are interspersed. The heat map shows two lower abundant groupings again with respect to Basal-like and Luminal A subtypes. The remainder of the heatmap is not sufficiently grouped to draw meaningful conclusions.</a:t>
            </a:r>
          </a:p>
        </p:txBody>
      </p:sp>
    </p:spTree>
    <p:extLst>
      <p:ext uri="{BB962C8B-B14F-4D97-AF65-F5344CB8AC3E}">
        <p14:creationId xmlns:p14="http://schemas.microsoft.com/office/powerpoint/2010/main" val="11893117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1595</TotalTime>
  <Words>728</Words>
  <Application>Microsoft Macintosh PowerPoint</Application>
  <PresentationFormat>Custom</PresentationFormat>
  <Paragraphs>35</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R. Teal Witter Middlebury College</dc:title>
  <dc:creator>Witter, Teal</dc:creator>
  <cp:lastModifiedBy>Witter, Teal</cp:lastModifiedBy>
  <cp:revision>37</cp:revision>
  <cp:lastPrinted>2019-05-12T20:44:36Z</cp:lastPrinted>
  <dcterms:created xsi:type="dcterms:W3CDTF">2019-05-11T18:27:27Z</dcterms:created>
  <dcterms:modified xsi:type="dcterms:W3CDTF">2019-05-12T21:08:30Z</dcterms:modified>
</cp:coreProperties>
</file>